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06" r:id="rId3"/>
    <p:sldId id="257" r:id="rId4"/>
    <p:sldId id="258" r:id="rId5"/>
    <p:sldId id="259" r:id="rId6"/>
    <p:sldId id="307" r:id="rId7"/>
    <p:sldId id="308" r:id="rId8"/>
    <p:sldId id="309" r:id="rId9"/>
    <p:sldId id="260" r:id="rId10"/>
    <p:sldId id="312" r:id="rId11"/>
    <p:sldId id="31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9" r:id="rId29"/>
    <p:sldId id="277" r:id="rId30"/>
    <p:sldId id="313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9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882878-AC05-4EA4-8A6A-500E6E9EC75A}" type="datetimeFigureOut">
              <a:rPr lang="ru-RU"/>
              <a:pPr>
                <a:defRPr/>
              </a:pPr>
              <a:t>10.05.2018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322F7A-7E11-4B1D-A6FE-13CF14639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331EC-A555-4DFB-A60A-96AE94F64EF5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68B3A-E3BA-45AB-86E4-F283A68D5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D9681-80CC-4255-B9A8-E87B85A1CB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FB5D3-9974-475E-8016-92A3286F16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D5AC7-4B27-43C4-99D3-02B24DD64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663E2-D338-4919-A559-40CE3C33C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A7A7-F384-4376-B06A-DEBC37F6C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E3BB3-AE62-43C1-A288-F344205666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56986-084A-48FD-A6C8-076DA9A6F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DE001-18C9-4F1D-B207-A9C731D94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5102-AD74-4A8A-A8DC-575D0778C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98354-1F68-46E0-B3EE-55F9D21ED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EC91BD-2B1B-4E3E-8A14-339D01698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4"/>
            <a:ext cx="7772400" cy="1512888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accent2"/>
                </a:solidFill>
              </a:rPr>
              <a:t/>
            </a:r>
            <a:br>
              <a:rPr lang="ru-RU" sz="2800" b="1" dirty="0" smtClean="0">
                <a:solidFill>
                  <a:schemeClr val="accent2"/>
                </a:solidFill>
              </a:rPr>
            </a:br>
            <a:r>
              <a:rPr lang="ru-RU" sz="2800" b="1" dirty="0" smtClean="0">
                <a:solidFill>
                  <a:schemeClr val="accent2"/>
                </a:solidFill>
              </a:rPr>
              <a:t>          </a:t>
            </a:r>
            <a:br>
              <a:rPr lang="ru-RU" sz="2800" b="1" dirty="0" smtClean="0">
                <a:solidFill>
                  <a:schemeClr val="accent2"/>
                </a:solidFill>
              </a:rPr>
            </a:br>
            <a:r>
              <a:rPr lang="ru-RU" sz="2800" b="1" dirty="0" smtClean="0">
                <a:solidFill>
                  <a:schemeClr val="accent2"/>
                </a:solidFill>
              </a:rPr>
              <a:t> Мастер - класс для родителей.</a:t>
            </a:r>
            <a:r>
              <a:rPr lang="ru-RU" sz="2800" dirty="0" smtClean="0">
                <a:solidFill>
                  <a:schemeClr val="accent2"/>
                </a:solidFill>
              </a:rPr>
              <a:t/>
            </a:r>
            <a:br>
              <a:rPr lang="ru-RU" sz="2800" dirty="0" smtClean="0">
                <a:solidFill>
                  <a:schemeClr val="accent2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>« Колыбельная песня, как средство приобщения ,  ребёнка к русскому народному творчеству  через влияние народной игрушки на развития коммуникативных</a:t>
            </a:r>
            <a:br>
              <a:rPr lang="ru-RU" sz="2800" dirty="0" smtClean="0">
                <a:solidFill>
                  <a:schemeClr val="accent2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>способностей детей». </a:t>
            </a:r>
            <a:br>
              <a:rPr lang="ru-RU" sz="2800" dirty="0" smtClean="0">
                <a:solidFill>
                  <a:schemeClr val="accent2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/>
            </a:r>
            <a:br>
              <a:rPr lang="ru-RU" sz="2800" dirty="0" smtClean="0">
                <a:solidFill>
                  <a:schemeClr val="accent2"/>
                </a:solidFill>
              </a:rPr>
            </a:br>
            <a:endParaRPr lang="ru-RU" sz="2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3573016"/>
            <a:ext cx="57241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Детство – каждодневное открытие мира, и поэтому надо сделать так, чтобы оно стало, прежде всего, познанием человека и Отечества, их красоты и величия.</a:t>
            </a:r>
            <a:endParaRPr lang="en-US" dirty="0" smtClean="0">
              <a:solidFill>
                <a:srgbClr val="FF0000"/>
              </a:solidFill>
            </a:endParaRP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 В. Сухомлинский.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1" name="Picture 3" descr="C:\Users\zaevu\Desktop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2656"/>
            <a:ext cx="4425591" cy="59007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Users\zaevu\Desktop\imag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4320480" cy="5760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С этими жанрами ребёнок встречается с первых дней своей жизни: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мать, лёгкими движениями прикасаясь к малышу приговаривает: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«Потягушечки – подрастушки!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В ручки – хватунушки,		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               В ножки – ходунушки,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В роток – говорок,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А в голову – разумок!»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Когда  ребёнка подбрасывают на руках  и приговаривают: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Ехали,  мы ехали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В огород за орехами,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По кочкам, по кочкам,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Да в ямку бух!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Раздавили сорок мух!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 eaLnBrk="1" hangingPunct="1"/>
            <a:r>
              <a:rPr lang="ru-RU" sz="2800" b="1" smtClean="0">
                <a:solidFill>
                  <a:schemeClr val="accent2"/>
                </a:solidFill>
              </a:rPr>
              <a:t>Тихо, ласково напевают, укладывая ребёнка спать: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39750" y="1125538"/>
            <a:ext cx="8158163" cy="48847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«Баю – бай, спать пора</a:t>
            </a:r>
            <a:br>
              <a:rPr lang="ru-RU" sz="1800" smtClean="0">
                <a:solidFill>
                  <a:schemeClr val="accent2"/>
                </a:solidFill>
              </a:rPr>
            </a:br>
            <a:r>
              <a:rPr lang="ru-RU" sz="1800" smtClean="0">
                <a:solidFill>
                  <a:schemeClr val="accent2"/>
                </a:solidFill>
              </a:rPr>
              <a:t>	гости едут со двора,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Со двора едут домой,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На лошадке вороной!»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При купании младенца: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С гуся – вода,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С лебедя – вода,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А с Кирюши – худоба.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При ушибе ребёнка: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У кошки боли,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У собаки боли,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У лошадки боли,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А у Ванюши не боли.</a:t>
            </a:r>
          </a:p>
          <a:p>
            <a:pPr eaLnBrk="1" hangingPunct="1"/>
            <a:endParaRPr lang="ru-RU" sz="18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 eaLnBrk="1" hangingPunct="1"/>
            <a:r>
              <a:rPr lang="ru-RU" sz="2800" b="1" smtClean="0">
                <a:solidFill>
                  <a:schemeClr val="accent2"/>
                </a:solidFill>
              </a:rPr>
              <a:t>Перед обедом приговаривают: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Ай, тата, тата, тата,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Пожалуйте решета – 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Мучки посеять,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               Пирожки затеять.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А для нашей лапушки – 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Затеем оладушки,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Испечём блинка – 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Покормим сынка!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«В потешках, песенках – справедливо замечает Л.Н.Павлова, - отражена сущность раннего детства: видеть мир таким, каким он предстаёт перед взором малютки – без лукавства и фальши</a:t>
            </a:r>
            <a:r>
              <a:rPr lang="ru-RU" sz="240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Малые фольклорные произведения – это удивительные ожидание радости, светлое восприятие взрослого человека, его непререкаемого авторитета и ожидание…. ожидание добра и только добра. Простота малых фольклорных форм не имеет ничего общего с упрощённостью. В них заложена мудрость, проявляющаяся в умении несложными средствами решать сложные задачи. </a:t>
            </a:r>
          </a:p>
          <a:p>
            <a:pPr algn="ctr"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Сами тексты как бы оберегают ребёнка, как бы говорят: ребёнок мал, но примитивен; ребёнок несмышлён, но не глуп; ребёнок беспомощен, но в нём сила роста; ребёнок для матери, но уже и не для неё, а для мира. Эти крохотные произведения философичны в своей основе, потому что обращены внутрь человека».</a:t>
            </a:r>
          </a:p>
          <a:p>
            <a:pPr algn="ctr" eaLnBrk="1" hangingPunct="1">
              <a:buFontTx/>
              <a:buNone/>
            </a:pPr>
            <a:endParaRPr lang="ru-RU" sz="18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Влияние небольших по объёму произведений устного творчества характерно для дошкольного возраста.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Это обусловлено прежде всего особенностями </a:t>
            </a:r>
            <a:r>
              <a:rPr lang="ru-RU" sz="1800" b="1" smtClean="0">
                <a:solidFill>
                  <a:schemeClr val="accent2"/>
                </a:solidFill>
              </a:rPr>
              <a:t>изобразительно –</a:t>
            </a:r>
            <a:r>
              <a:rPr lang="ru-RU" sz="1800" smtClean="0">
                <a:solidFill>
                  <a:schemeClr val="accent2"/>
                </a:solidFill>
              </a:rPr>
              <a:t> </a:t>
            </a:r>
            <a:r>
              <a:rPr lang="ru-RU" sz="1800" b="1" smtClean="0">
                <a:solidFill>
                  <a:schemeClr val="accent2"/>
                </a:solidFill>
              </a:rPr>
              <a:t>выразительных средств, </a:t>
            </a:r>
            <a:r>
              <a:rPr lang="ru-RU" sz="1800" smtClean="0">
                <a:solidFill>
                  <a:schemeClr val="accent2"/>
                </a:solidFill>
              </a:rPr>
              <a:t>используемых в песенках, потешках, пестушках, в народных игрушках  и заключённым в них содержанием. </a:t>
            </a:r>
          </a:p>
          <a:p>
            <a:pPr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Они созданы на материале, который хорошо известен детям с первых дней их жизни, близок их миропониманию и конкретен, отражает действие ребёнка, приобретённые через опыт. </a:t>
            </a:r>
          </a:p>
          <a:p>
            <a:pPr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Поэтому небольшие стихи, созданные народом для маленьких, читаются им по нескольку раз и сочетаются с определённой ситуацией, что позволяет соотносить хорошо знакомые сочетания слов с конкретной действительностью.</a:t>
            </a:r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Ненавязчиво, без грубого дидактизма народные песенки, потешки, пестушки народные игрушки  учат ребёнка тому, что от него ожидают: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/>
              <a:t>		</a:t>
            </a:r>
          </a:p>
          <a:p>
            <a:pPr eaLnBrk="1" hangingPunct="1">
              <a:buFontTx/>
              <a:buNone/>
            </a:pPr>
            <a:r>
              <a:rPr lang="ru-RU" sz="1800" smtClean="0"/>
              <a:t>		</a:t>
            </a:r>
            <a:r>
              <a:rPr lang="ru-RU" sz="1800" smtClean="0">
                <a:solidFill>
                  <a:schemeClr val="accent2"/>
                </a:solidFill>
              </a:rPr>
              <a:t>«На кота потягушки, на дитя подрастушки,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Вот такая расти, ко мне в гости ходи,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Вот такая расти, да не пакости».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Или 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«Расти коса до пояса, не вырони не волоса,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Расти коса не путайся, дочка маму слушайся».</a:t>
            </a:r>
          </a:p>
          <a:p>
            <a:pPr eaLnBrk="1" hangingPunct="1">
              <a:buFontTx/>
              <a:buNone/>
            </a:pPr>
            <a:endParaRPr lang="ru-RU" sz="1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 них без особого назидания даются нормы поведения, которые ребёнок осваивает под влиянием собственных положительных эмоций и которыми  пользуются в собственной жизни.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</a:rPr>
              <a:t>Образы этих фольклорных произведений взяты из жизни, конкретны и содержательны и потому могут служить приобщением детей к истокам собственной культуры. Поскольку в них мы находим элементы крестьянского быта: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537075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ru-RU" sz="1600" dirty="0" smtClean="0">
                <a:ea typeface="+mn-ea"/>
                <a:cs typeface="+mn-cs"/>
              </a:rPr>
              <a:t>		</a:t>
            </a:r>
            <a:r>
              <a:rPr lang="ru-RU" sz="1800" dirty="0" smtClean="0">
                <a:solidFill>
                  <a:schemeClr val="accent2"/>
                </a:solidFill>
                <a:ea typeface="+mn-ea"/>
                <a:cs typeface="+mn-cs"/>
              </a:rPr>
              <a:t>«Ранним – рано по утру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   	Пастушок «</a:t>
            </a:r>
            <a:r>
              <a:rPr lang="ru-RU" sz="1800" dirty="0" err="1" smtClean="0">
                <a:solidFill>
                  <a:schemeClr val="accent2"/>
                </a:solidFill>
              </a:rPr>
              <a:t>ту-ру-ру-ру</a:t>
            </a:r>
            <a:r>
              <a:rPr lang="ru-RU" sz="1800" dirty="0" smtClean="0">
                <a:solidFill>
                  <a:schemeClr val="accent2"/>
                </a:solidFill>
              </a:rPr>
              <a:t>»,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         А коровки в лад ему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Затянули «</a:t>
            </a:r>
            <a:r>
              <a:rPr lang="ru-RU" sz="1800" dirty="0" err="1" smtClean="0">
                <a:solidFill>
                  <a:schemeClr val="accent2"/>
                </a:solidFill>
              </a:rPr>
              <a:t>му-му-му</a:t>
            </a:r>
            <a:r>
              <a:rPr lang="ru-RU" sz="1800" dirty="0" smtClean="0">
                <a:solidFill>
                  <a:schemeClr val="accent2"/>
                </a:solidFill>
              </a:rPr>
              <a:t>».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			«Ай, лады, лады, лады.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			Поехали на зады.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			Продали морковку,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			Купили морковку.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			А коровка с кошку - 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			Доят понемножку!»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«Идёт кузнец из кузницы,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Несёт кузнец два молота.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Тук, тук, тук.</a:t>
            </a:r>
          </a:p>
          <a:p>
            <a:pPr eaLnBrk="1" hangingPunct="1">
              <a:buFontTx/>
              <a:buNone/>
              <a:defRPr/>
            </a:pPr>
            <a:r>
              <a:rPr lang="ru-RU" sz="1800" dirty="0" smtClean="0">
                <a:solidFill>
                  <a:schemeClr val="accent2"/>
                </a:solidFill>
              </a:rPr>
              <a:t>		Да ударил разом вдруг».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Ценность фольклорных произведений обуславливается их высокой интонационной выразительностью.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1800" smtClean="0"/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Поскольку именно интонация проявляет смысл высказывания и имеет первостепенное значение в формировании мысли. Народные песенки, потешки, пестушки представляют собой прекрасный речевой материал, который возможно использовать на занятиях по развитию речи: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«Заинька,  войди в сад,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Серенький,  войди в сад».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 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Птичка, птичка,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Вот тебе водичка,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Вот тебе крошки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На моей ладошке.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260648"/>
            <a:ext cx="7488238" cy="37433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Цель: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приобщение к русским корням и истокам, и культуре в целом.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Задачи: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взрослые должны помочь  детям постичь своеобразие русского национального характера, его прекрасные самобытные качества на примере народного творчества. Важно не просто добиться механического воспроизведения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пестушек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потешек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песенок, игр, а вернуть им живое, естественное существование. </a:t>
            </a:r>
            <a:b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План мастер - класса: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1.Теоретическая часть.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2.Практическая часть.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3.Заключение.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kern="0" dirty="0">
              <a:solidFill>
                <a:srgbClr val="FF0000"/>
              </a:solidFill>
              <a:latin typeface="+mn-lt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dirty="0" smtClean="0">
                <a:solidFill>
                  <a:srgbClr val="FF0000"/>
                </a:solidFill>
              </a:rPr>
              <a:t>Дошкольное детство — начало жизни. Его можно сравнить с утренней зарей. В первых лучах уже видится наступающее утро, и мы говорим: </a:t>
            </a:r>
            <a:r>
              <a:rPr lang="ru-RU" b="1" i="1" dirty="0" smtClean="0">
                <a:solidFill>
                  <a:srgbClr val="FF0000"/>
                </a:solidFill>
              </a:rPr>
              <a:t>«Доброе утро!»</a:t>
            </a:r>
            <a:endParaRPr lang="ru-RU" dirty="0" smtClean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С их помощью, возможно развивать фонематический слух, так как они используют звукосочетание -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/>
              <a:t> 		</a:t>
            </a:r>
          </a:p>
          <a:p>
            <a:pPr eaLnBrk="1" hangingPunct="1">
              <a:buFontTx/>
              <a:buNone/>
            </a:pPr>
            <a:r>
              <a:rPr lang="ru-RU" sz="1800" smtClean="0"/>
              <a:t>		</a:t>
            </a:r>
            <a:r>
              <a:rPr lang="ru-RU" sz="1800" smtClean="0">
                <a:solidFill>
                  <a:schemeClr val="accent2"/>
                </a:solidFill>
              </a:rPr>
              <a:t>наигрыши, которые повторяются несколько раз в разном темпе, с различной интонацией, причём исполняются на мотив народных мелодий. 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А сколько интересных, простых и задорных игровых и плясовых песен, которые радуют своим весёлым и жизнерадостным характером. Они очень просты по своему построению, отличаются чётким ритмом. Задорной мелодией.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Сейчас много говорят о том, какими должны быть игрушки наших дней. Игрушка для ребёнка- это самый главный предмет, необходимый для познания мира, который окружает его. Изучение народной игрушки способствует обогащению сенсорного опыта. Художественные произведения, созданные народными  мастерами , всегда отражают любовь к родному краю, умение видеть и понимать окружающий мир.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chemeClr val="accent2"/>
                </a:solidFill>
              </a:rPr>
              <a:t>Практическая часть.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b="1" smtClean="0">
                <a:solidFill>
                  <a:schemeClr val="accent2"/>
                </a:solidFill>
              </a:rPr>
              <a:t>Представленный  на мастер – классе  материал можно широко использовать в работе с детьми  дошкольного возраста на прогулке,  во время игр дома , в ходе занятий эти произведения станут прекрасным дополнением к содержанию наблюдений, анализу и оценке того или иного вида деятельности.</a:t>
            </a:r>
          </a:p>
          <a:p>
            <a:pPr algn="ctr"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				</a:t>
            </a:r>
          </a:p>
          <a:p>
            <a:pPr eaLnBrk="1" hangingPunct="1">
              <a:buFontTx/>
              <a:buNone/>
            </a:pPr>
            <a:endParaRPr lang="ru-RU" sz="16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600" b="1" smtClean="0">
                <a:solidFill>
                  <a:schemeClr val="accent2"/>
                </a:solidFill>
              </a:rPr>
              <a:t>			</a:t>
            </a:r>
            <a:r>
              <a:rPr lang="ru-RU" sz="1800" b="1" smtClean="0">
                <a:solidFill>
                  <a:schemeClr val="accent2"/>
                </a:solidFill>
              </a:rPr>
              <a:t>	Шутки,  потешки, прибаутки.</a:t>
            </a:r>
            <a:endParaRPr lang="ru-RU" sz="16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Пляшут лапки, 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Пляшут ушки,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Пляшут рожки и хвосты.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Что стоишь?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Пляши и ты!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 				Зайчик, ты зайчик,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				Коротеньки ножки,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				Сафьяновы сапожки!</a:t>
            </a:r>
          </a:p>
          <a:p>
            <a:pPr eaLnBrk="1" hangingPunct="1">
              <a:buFontTx/>
              <a:buNone/>
            </a:pPr>
            <a:r>
              <a:rPr lang="ru-RU" sz="1600" smtClean="0">
                <a:solidFill>
                  <a:schemeClr val="accent2"/>
                </a:solidFill>
              </a:rPr>
              <a:t> </a:t>
            </a:r>
          </a:p>
          <a:p>
            <a:pPr eaLnBrk="1" hangingPunct="1"/>
            <a:endParaRPr lang="ru-RU" sz="16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accent2"/>
                </a:solidFill>
              </a:rPr>
              <a:t>Шутки, потешки, прибаутки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539750" y="1196975"/>
            <a:ext cx="8229600" cy="49291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Синичка, синичка,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Воробью сестричка.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Воробей – воришка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Залез в амбаришко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Клевать просо, 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своим носом.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Шла торговка мимо рынка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Споткнулась о корзинку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И упала в яму -  бух,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Раздавила сорок мух.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	Бегал заяц по болоту.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	Он искал себе работу,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	Да работы не нашёл,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	Сам заплакал и пошёл.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/>
              <a:t>		</a:t>
            </a:r>
            <a:r>
              <a:rPr lang="ru-RU" sz="1800" smtClean="0">
                <a:solidFill>
                  <a:schemeClr val="accent2"/>
                </a:solidFill>
              </a:rPr>
              <a:t>Топ-топ! Топотушки!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зайка на опушке,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ёжик на пеньке,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чижик на сучке,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пёсик на крылечке,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котик возле печки,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мышка возле норки,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козочка на горке,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Пляшет утка на реке,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Черепаха – на песке.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Топ-топ-топотушки!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Наш козёл – стрекозёл,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То-то умный был: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Он и по воду ходил,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Он и кашу варил,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Он и кашу варил.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И козляток кормил.</a:t>
            </a:r>
          </a:p>
          <a:p>
            <a:pPr eaLnBrk="1" hangingPunct="1"/>
            <a:endParaRPr lang="ru-RU" sz="1800" smtClean="0">
              <a:solidFill>
                <a:schemeClr val="accent2"/>
              </a:solidFill>
            </a:endParaRPr>
          </a:p>
        </p:txBody>
      </p:sp>
      <p:sp>
        <p:nvSpPr>
          <p:cNvPr id="18435" name="Заголовок 3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503237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accent2"/>
                </a:solidFill>
              </a:rPr>
              <a:t>Шутки , потешки, прибаутки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accent2"/>
                </a:solidFill>
              </a:rPr>
              <a:t>Шутки, потешки, прибаутки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50403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У Маланьи у старушки,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Жили в маленькой избушке,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Семь сыновей.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Все без бровей.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Вот с такими вот носами,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Вот с такими вот глазами,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Вот с такими вот усами,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Вот с такими вот ушами.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Они не ели они не пили,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На Маланью глядели,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И делали вот так…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Андрей, воробей,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Не гоняй голубей,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Гоняй галочек.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Из под палочек.</a:t>
            </a:r>
          </a:p>
          <a:p>
            <a:pPr eaLnBrk="1" hangingPunct="1">
              <a:buFontTx/>
              <a:buNone/>
            </a:pPr>
            <a:r>
              <a:rPr lang="ru-RU" sz="1800" smtClean="0"/>
              <a:t> </a:t>
            </a:r>
          </a:p>
          <a:p>
            <a:pPr eaLnBrk="1" hangingPunct="1">
              <a:buFontTx/>
              <a:buNone/>
            </a:pPr>
            <a:endParaRPr lang="ru-RU" sz="18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accent2"/>
                </a:solidFill>
              </a:rPr>
              <a:t>Потешки, прибаутки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smtClean="0"/>
              <a:t>	</a:t>
            </a:r>
            <a:r>
              <a:rPr lang="ru-RU" sz="1800" smtClean="0">
                <a:solidFill>
                  <a:schemeClr val="accent2"/>
                </a:solidFill>
              </a:rPr>
              <a:t>Бай, качи, качи, качи,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Глянь баранки, калачи.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Глянь баранки, калачи.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С пылу, с жару из печи.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С пылу с жару из печи,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Все румяны, горячи.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Налетели вдруг грачи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И склевали калачи.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Нам осталися бараночки!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Чики-чики-чикалочки!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Едет гусь на палочке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Уточка на дудочке,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Курочка на чурочке,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Зайчик на тачке</a:t>
            </a:r>
          </a:p>
          <a:p>
            <a:pPr eaLnBrk="1" hangingPunct="1">
              <a:buFontTx/>
              <a:buNone/>
            </a:pPr>
            <a:r>
              <a:rPr lang="ru-RU" sz="1800" smtClean="0">
                <a:solidFill>
                  <a:schemeClr val="accent2"/>
                </a:solidFill>
              </a:rPr>
              <a:t>					Мальчик на собачка.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346075"/>
            <a:ext cx="8229600" cy="1427163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accent2"/>
                </a:solidFill>
              </a:rPr>
              <a:t>Заключение.                                                    Знакомство с народными песенками, пестушками, шутками и прибаутками и народными игрушками.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endParaRPr lang="ru-RU" sz="1800" smtClean="0"/>
          </a:p>
          <a:p>
            <a:pPr eaLnBrk="1" hangingPunct="1">
              <a:buFont typeface="Wingdings" pitchFamily="2" charset="2"/>
              <a:buChar char="v"/>
            </a:pPr>
            <a:endParaRPr lang="ru-RU" sz="180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/>
              <a:t>Развивает интерес  и внимание к окружающему миру, народному слову и народным обычаям;</a:t>
            </a:r>
          </a:p>
          <a:p>
            <a:pPr eaLnBrk="1" hangingPunct="1">
              <a:buFont typeface="Wingdings" pitchFamily="2" charset="2"/>
              <a:buChar char="v"/>
            </a:pPr>
            <a:endParaRPr lang="ru-RU" sz="180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/>
              <a:t>Воспитывает художественный вкус;</a:t>
            </a:r>
          </a:p>
          <a:p>
            <a:pPr eaLnBrk="1" hangingPunct="1">
              <a:buFont typeface="Wingdings" pitchFamily="2" charset="2"/>
              <a:buChar char="v"/>
            </a:pPr>
            <a:endParaRPr lang="ru-RU" sz="180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/>
              <a:t>Развивает речь;</a:t>
            </a:r>
          </a:p>
          <a:p>
            <a:pPr eaLnBrk="1" hangingPunct="1">
              <a:buFont typeface="Wingdings" pitchFamily="2" charset="2"/>
              <a:buChar char="v"/>
            </a:pPr>
            <a:endParaRPr lang="ru-RU" sz="180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/>
              <a:t>Формируют нравственные привычки.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Список использованной литературы: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4856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800" b="1" smtClean="0"/>
              <a:t> </a:t>
            </a:r>
            <a:endParaRPr lang="ru-RU" sz="1800" smtClean="0"/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 Усова Л.П.  «Русское народное творчество в детском саду» М., - 1961;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 Алексеев Э.Е. «Фольклор в контексте современной культуры» М., - 1988;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БахметьеваТ.И., Соколова Г.Т. «Детские частушки, шутки, прибаутки» Я., Академия развития – 1997;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 Выготский Л.С. «Воображение и творчество в детском саду» М., - 1990;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 Нестеров И.В.  «Народные песни как основа музыкального искусства» М,1990;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  Павлова Л.П. «Фольклор для маленьких»  дошкольное воспитание №4, 12 – 1990г; 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  «Народное искусство в воспитании детей». – М., 2000г; 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1800" smtClean="0">
                <a:solidFill>
                  <a:schemeClr val="accent2"/>
                </a:solidFill>
              </a:rPr>
              <a:t> Новикова Т.П. «Эстетическое воспитание и развитие творческой активности  детей старшего дошкольного возраста» М.: Арти – 2003г.</a:t>
            </a:r>
          </a:p>
          <a:p>
            <a:pPr eaLnBrk="1" hangingPunct="1"/>
            <a:endParaRPr lang="ru-RU" sz="18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3"/>
          <p:cNvSpPr>
            <a:spLocks noChangeArrowheads="1"/>
          </p:cNvSpPr>
          <p:nvPr/>
        </p:nvSpPr>
        <p:spPr bwMode="auto">
          <a:xfrm>
            <a:off x="2411760" y="0"/>
            <a:ext cx="460893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1600" b="1" i="1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600" b="1" i="1" dirty="0">
                <a:solidFill>
                  <a:srgbClr val="0070C0"/>
                </a:solidFill>
              </a:rPr>
              <a:t> «Воспитание, созданное самим народом и основанное на народных началах, имеет ту воспитательную силу, которой нет в самых лучший системах, основанных на абстрактных идеях или заимствованных у другого народа. Но кроме того, только народное воспитание является живым органом в историческом процессе народного развития … Народ без народности – тело без души, которому остается только подвергнуться закону разложения и уничтожиться в других телах, сохранивших свою самобытность».</a:t>
            </a:r>
            <a:br>
              <a:rPr lang="ru-RU" sz="1600" b="1" i="1" dirty="0">
                <a:solidFill>
                  <a:srgbClr val="0070C0"/>
                </a:solidFill>
              </a:rPr>
            </a:br>
            <a:r>
              <a:rPr lang="ru-RU" sz="1600" b="1" i="1" dirty="0">
                <a:solidFill>
                  <a:srgbClr val="0070C0"/>
                </a:solidFill>
              </a:rPr>
              <a:t>К.Д. Ушинский</a:t>
            </a:r>
          </a:p>
          <a:p>
            <a:endParaRPr lang="ru-RU" sz="1600" dirty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z="2800" dirty="0" smtClean="0">
                <a:solidFill>
                  <a:schemeClr val="accent2"/>
                </a:solidFill>
              </a:rPr>
              <a:t>Мастер – класс подготовила:</a:t>
            </a:r>
          </a:p>
        </p:txBody>
      </p:sp>
      <p:sp>
        <p:nvSpPr>
          <p:cNvPr id="23555" name="Содержимое 3"/>
          <p:cNvSpPr>
            <a:spLocks noGrp="1"/>
          </p:cNvSpPr>
          <p:nvPr>
            <p:ph idx="1"/>
          </p:nvPr>
        </p:nvSpPr>
        <p:spPr>
          <a:xfrm>
            <a:off x="611560" y="2780929"/>
            <a:ext cx="8229600" cy="2160240"/>
          </a:xfrm>
        </p:spPr>
        <p:txBody>
          <a:bodyPr/>
          <a:lstStyle/>
          <a:p>
            <a:pPr algn="ctr">
              <a:buFont typeface="Wingdings" pitchFamily="2" charset="2"/>
              <a:buChar char="ü"/>
            </a:pPr>
            <a:r>
              <a:rPr lang="ru-RU" dirty="0" smtClean="0">
                <a:solidFill>
                  <a:srgbClr val="FF0000"/>
                </a:solidFill>
              </a:rPr>
              <a:t>Воспитатель первой категории </a:t>
            </a:r>
          </a:p>
          <a:p>
            <a:pPr algn="ctr">
              <a:buFont typeface="Wingdings" pitchFamily="2" charset="2"/>
              <a:buChar char="ü"/>
            </a:pPr>
            <a:r>
              <a:rPr lang="ru-RU" dirty="0" smtClean="0">
                <a:solidFill>
                  <a:srgbClr val="FF0000"/>
                </a:solidFill>
              </a:rPr>
              <a:t>Казакова Елена Алексеевна.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chemeClr val="accent2"/>
                </a:solidFill>
              </a:rPr>
              <a:t>Теоретическая часть.</a:t>
            </a:r>
            <a:r>
              <a:rPr lang="ru-RU" sz="2800" b="1" smtClean="0">
                <a:solidFill>
                  <a:schemeClr val="accent2"/>
                </a:solidFill>
              </a:rPr>
              <a:t/>
            </a:r>
            <a:br>
              <a:rPr lang="ru-RU" sz="2800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>Одной из важнейших задач, стоящих перед нашим обществом в настоящее время, является: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ru-RU" sz="2800" smtClean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chemeClr val="accent2"/>
                </a:solidFill>
              </a:rPr>
              <a:t>то духовное, нравственное возрождение, которое невозможно осуществить,  не усваивая культурно – исторический опыт народа, создаваемый веками громадным количеством поколений  и закрепленный в произведениях народного искусства.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420888"/>
            <a:ext cx="8003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accent2"/>
                </a:solidFill>
              </a:rPr>
              <a:t>Мнение  известных педагогов: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		Ещё К.Д. Ушинский выдвигая принцип народности, говорил о том, что «язык есть самая живая, самая обильная и прочная связь, соединяющая отжившие, живущие и будущее поколение народа в одно «великое, исторически живое целое».</a:t>
            </a:r>
          </a:p>
          <a:p>
            <a:pPr eaLnBrk="1" hangingPunct="1">
              <a:buFontTx/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		Развивая идеи К.Д Ушинского, видный педагог В.Н. Сорока – </a:t>
            </a:r>
            <a:r>
              <a:rPr lang="ru-RU" sz="2000" dirty="0" err="1" smtClean="0">
                <a:solidFill>
                  <a:schemeClr val="accent2"/>
                </a:solidFill>
              </a:rPr>
              <a:t>Росинский</a:t>
            </a:r>
            <a:r>
              <a:rPr lang="ru-RU" sz="2000" dirty="0" smtClean="0">
                <a:solidFill>
                  <a:schemeClr val="accent2"/>
                </a:solidFill>
              </a:rPr>
              <a:t> указывал на то, что человек, утративший свои корни, становится потерянным для общества. И ничто так не способствует формированию  и развитию личности, её творческой активности, как обращение к народным традициям, обрядам, народному творчеству, в частности, устному, поскольку, находясь в естественной речевой обстановке, которая является для ребёнка его родной язык, он легко, без особого труда, порой интуитивно осваивает его.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Устное народное творчество, включающее в себя большое количество жанров: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611560" y="2204864"/>
            <a:ext cx="8362950" cy="49291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C</a:t>
            </a:r>
            <a:r>
              <a:rPr lang="ru-RU" sz="2000" dirty="0" err="1" smtClean="0">
                <a:solidFill>
                  <a:schemeClr val="accent2"/>
                </a:solidFill>
              </a:rPr>
              <a:t>казки</a:t>
            </a:r>
            <a:r>
              <a:rPr lang="ru-RU" sz="2000" dirty="0" smtClean="0">
                <a:solidFill>
                  <a:schemeClr val="accent2"/>
                </a:solidFill>
              </a:rPr>
              <a:t>, пословицы и поговорки, </a:t>
            </a:r>
            <a:r>
              <a:rPr lang="ru-RU" sz="2000" dirty="0" err="1" smtClean="0">
                <a:solidFill>
                  <a:schemeClr val="accent2"/>
                </a:solidFill>
              </a:rPr>
              <a:t>потешки</a:t>
            </a:r>
            <a:r>
              <a:rPr lang="ru-RU" sz="2000" dirty="0" smtClean="0">
                <a:solidFill>
                  <a:schemeClr val="accent2"/>
                </a:solidFill>
              </a:rPr>
              <a:t>, частушки, колыбельные песни народные игрушки  и т.д. – это неоценимое богатство каждого народа, громаднейший пласт культуры как национальной. Так и мировой, показатель способностей и таланта народа. Используя словесное творчество народа в воспитательно-образовательной работе с детьми дошкольного возраста, необходимо применять не один – два жанра, а как  можно шире, комплексно.</a:t>
            </a:r>
          </a:p>
          <a:p>
            <a:pPr eaLnBrk="1" hangingPunct="1">
              <a:buFontTx/>
              <a:buNone/>
            </a:pPr>
            <a:endParaRPr lang="ru-RU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04664"/>
            <a:ext cx="7848872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dirty="0" smtClean="0">
                <a:solidFill>
                  <a:srgbClr val="0070C0"/>
                </a:solidFill>
              </a:rPr>
              <a:t>Причём, чтобы максимально достичь воспитательного эффекта, важно не только, чтобы оно было представлено разнообразными жанрами, но и максимально было включено во все жизненные процессы ребёнка в детском саду, во все виды детской деятельности. Художественное слово народного поэтического творчества сопутствует ребенку раньше того, как он научится удерживать в руках предметы, рассматривать картинки. Уже в первые месяцы жизни, взрослый подговаривает малышу напевные двустишия или четверостишия: </a:t>
            </a:r>
            <a:r>
              <a:rPr lang="ru-RU" b="1" i="1" dirty="0" smtClean="0">
                <a:solidFill>
                  <a:srgbClr val="0070C0"/>
                </a:solidFill>
              </a:rPr>
              <a:t>«Ой, люли, люли, прилетели гули!»</a:t>
            </a:r>
            <a:r>
              <a:rPr lang="ru-RU" dirty="0" smtClean="0">
                <a:solidFill>
                  <a:srgbClr val="0070C0"/>
                </a:solidFill>
              </a:rPr>
              <a:t>; </a:t>
            </a:r>
            <a:r>
              <a:rPr lang="ru-RU" b="1" i="1" dirty="0" smtClean="0">
                <a:solidFill>
                  <a:srgbClr val="0070C0"/>
                </a:solidFill>
              </a:rPr>
              <a:t>«Ай, </a:t>
            </a:r>
            <a:r>
              <a:rPr lang="ru-RU" b="1" i="1" dirty="0" err="1" smtClean="0">
                <a:solidFill>
                  <a:srgbClr val="0070C0"/>
                </a:solidFill>
              </a:rPr>
              <a:t>тюшки-тюшки</a:t>
            </a:r>
            <a:r>
              <a:rPr lang="ru-RU" b="1" i="1" dirty="0" smtClean="0">
                <a:solidFill>
                  <a:srgbClr val="0070C0"/>
                </a:solidFill>
              </a:rPr>
              <a:t>, вырастали лопушки»</a:t>
            </a:r>
            <a:r>
              <a:rPr lang="ru-RU" dirty="0" smtClean="0">
                <a:solidFill>
                  <a:srgbClr val="0070C0"/>
                </a:solidFill>
              </a:rPr>
              <a:t> и т.д.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4576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dirty="0" smtClean="0">
                <a:solidFill>
                  <a:srgbClr val="0070C0"/>
                </a:solidFill>
              </a:rPr>
              <a:t> Театр в детском саду научит ребенка видеть всё самое лучшее в жизни и людях. Развивает зрительное и слуховое внимание, речь, образное мышление, память, наблюдательность, находчивость, фантазию, воображение. При использовании фольклора театрализованная деятельность пронизывает все режимные и образовательные моменты. База данной деятельности лежит в использовании </a:t>
            </a:r>
            <a:r>
              <a:rPr lang="ru-RU" sz="1400" dirty="0" err="1" smtClean="0">
                <a:solidFill>
                  <a:srgbClr val="0070C0"/>
                </a:solidFill>
              </a:rPr>
              <a:t>пестушек</a:t>
            </a:r>
            <a:r>
              <a:rPr lang="ru-RU" sz="1400" dirty="0" smtClean="0">
                <a:solidFill>
                  <a:srgbClr val="0070C0"/>
                </a:solidFill>
              </a:rPr>
              <a:t>, </a:t>
            </a:r>
            <a:r>
              <a:rPr lang="ru-RU" sz="1400" dirty="0" err="1" smtClean="0">
                <a:solidFill>
                  <a:srgbClr val="0070C0"/>
                </a:solidFill>
              </a:rPr>
              <a:t>потешек</a:t>
            </a:r>
            <a:r>
              <a:rPr lang="ru-RU" sz="1400" dirty="0" smtClean="0">
                <a:solidFill>
                  <a:srgbClr val="0070C0"/>
                </a:solidFill>
              </a:rPr>
              <a:t>, прибауток, колыбельных песенок. Устное народное творчество в виде игр – драматизаций, сценок помогает найти контакт воспитателя с детьми, создать положительную атмосферу в группе, настроить детей на познание окружающего мира, развитие познавательного интереса. Благодаря такой форме работы общение с детьми становится более интересным и содержательным. Деткам я пела колыбельные песенки, рассказывала </a:t>
            </a:r>
            <a:r>
              <a:rPr lang="ru-RU" sz="1400" dirty="0" err="1" smtClean="0">
                <a:solidFill>
                  <a:srgbClr val="0070C0"/>
                </a:solidFill>
              </a:rPr>
              <a:t>потешки</a:t>
            </a:r>
            <a:r>
              <a:rPr lang="ru-RU" sz="1400" dirty="0" smtClean="0">
                <a:solidFill>
                  <a:srgbClr val="0070C0"/>
                </a:solidFill>
              </a:rPr>
              <a:t> с показом иллюстраций, читала стихи, рассказывала сказки. Затем с моей помощью дети стали сами инсценировать малые формы, подражать движениям, повторять некоторые слова.  Проявив интерес, дети научились инсценировать с помощью воспитателя знакомые сказки: «Колобок ,»  «Репка», народные песенки, </a:t>
            </a:r>
            <a:r>
              <a:rPr lang="ru-RU" sz="1400" dirty="0" err="1" smtClean="0">
                <a:solidFill>
                  <a:srgbClr val="0070C0"/>
                </a:solidFill>
              </a:rPr>
              <a:t>потешки</a:t>
            </a:r>
            <a:r>
              <a:rPr lang="ru-RU" sz="1400" dirty="0" smtClean="0">
                <a:solidFill>
                  <a:srgbClr val="0070C0"/>
                </a:solidFill>
              </a:rPr>
              <a:t>, </a:t>
            </a:r>
            <a:r>
              <a:rPr lang="ru-RU" sz="1400" dirty="0" err="1" smtClean="0">
                <a:solidFill>
                  <a:srgbClr val="0070C0"/>
                </a:solidFill>
              </a:rPr>
              <a:t>пестушки</a:t>
            </a:r>
            <a:r>
              <a:rPr lang="ru-RU" sz="1400" dirty="0" smtClean="0">
                <a:solidFill>
                  <a:srgbClr val="0070C0"/>
                </a:solidFill>
              </a:rPr>
              <a:t>, научились управлять куклами из театра на </a:t>
            </a:r>
            <a:r>
              <a:rPr lang="ru-RU" sz="1400" dirty="0" err="1" smtClean="0">
                <a:solidFill>
                  <a:srgbClr val="0070C0"/>
                </a:solidFill>
              </a:rPr>
              <a:t>фланелеграфе</a:t>
            </a:r>
            <a:r>
              <a:rPr lang="ru-RU" sz="1400" dirty="0" smtClean="0">
                <a:solidFill>
                  <a:srgbClr val="0070C0"/>
                </a:solidFill>
              </a:rPr>
              <a:t>, настольного театра. 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C:\Users\zaevu\Desktop\image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6120680" cy="524629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Роль пестушек, народных песенок, потешек </a:t>
            </a:r>
            <a:br>
              <a:rPr lang="ru-RU" sz="2800" b="1" smtClean="0">
                <a:solidFill>
                  <a:schemeClr val="accent2"/>
                </a:solidFill>
              </a:rPr>
            </a:br>
            <a:r>
              <a:rPr lang="ru-RU" sz="2800" b="1" smtClean="0">
                <a:solidFill>
                  <a:schemeClr val="accent2"/>
                </a:solidFill>
              </a:rPr>
              <a:t>народных игрушек в воспитательно – образовательном процессе детского сада и в домашних условиях велика: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000" smtClean="0"/>
              <a:t> </a:t>
            </a:r>
          </a:p>
          <a:p>
            <a:pPr algn="ctr" eaLnBrk="1" hangingPunct="1">
              <a:buFont typeface="Wingdings" pitchFamily="2" charset="2"/>
              <a:buChar char="v"/>
            </a:pPr>
            <a:r>
              <a:rPr lang="ru-RU" sz="2800" smtClean="0">
                <a:solidFill>
                  <a:schemeClr val="accent2"/>
                </a:solidFill>
              </a:rPr>
              <a:t>они развлекают ребёнка, создают у него бодрое, радостное настроение;</a:t>
            </a:r>
          </a:p>
          <a:p>
            <a:pPr algn="ctr" eaLnBrk="1" hangingPunct="1">
              <a:buFont typeface="Wingdings" pitchFamily="2" charset="2"/>
              <a:buChar char="v"/>
            </a:pPr>
            <a:r>
              <a:rPr lang="ru-RU" sz="2800" smtClean="0">
                <a:solidFill>
                  <a:schemeClr val="accent2"/>
                </a:solidFill>
              </a:rPr>
              <a:t> вызывают ощущение психологического комфорта;</a:t>
            </a:r>
          </a:p>
          <a:p>
            <a:pPr algn="ctr" eaLnBrk="1" hangingPunct="1">
              <a:buFont typeface="Wingdings" pitchFamily="2" charset="2"/>
              <a:buChar char="v"/>
            </a:pPr>
            <a:r>
              <a:rPr lang="ru-RU" sz="2800" smtClean="0">
                <a:solidFill>
                  <a:schemeClr val="accent2"/>
                </a:solidFill>
              </a:rPr>
              <a:t>подготавливают положительный эмоциональный фон для восприятия окружающего мира и его отражение в различных видах детской деятельности.</a:t>
            </a:r>
            <a:endParaRPr lang="ru-RU" sz="20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1141</Words>
  <Application>Microsoft Office PowerPoint</Application>
  <PresentationFormat>Экран (4:3)</PresentationFormat>
  <Paragraphs>225</Paragraphs>
  <Slides>30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Оформление по умолчанию</vt:lpstr>
      <vt:lpstr>             Мастер - класс для родителей. « Колыбельная песня, как средство приобщения ,  ребёнка к русскому народному творчеству  через влияние народной игрушки на развития коммуникативных способностей детей».   </vt:lpstr>
      <vt:lpstr>Слайд 2</vt:lpstr>
      <vt:lpstr>Теоретическая часть. Одной из важнейших задач, стоящих перед нашим обществом в настоящее время, является:</vt:lpstr>
      <vt:lpstr>Мнение  известных педагогов:</vt:lpstr>
      <vt:lpstr>Устное народное творчество, включающее в себя большое количество жанров:</vt:lpstr>
      <vt:lpstr>Слайд 6</vt:lpstr>
      <vt:lpstr>Слайд 7</vt:lpstr>
      <vt:lpstr>Слайд 8</vt:lpstr>
      <vt:lpstr>Роль пестушек, народных песенок, потешек  народных игрушек в воспитательно – образовательном процессе детского сада и в домашних условиях велика:</vt:lpstr>
      <vt:lpstr>Слайд 10</vt:lpstr>
      <vt:lpstr>Слайд 11</vt:lpstr>
      <vt:lpstr>С этими жанрами ребёнок встречается с первых дней своей жизни:</vt:lpstr>
      <vt:lpstr>Тихо, ласково напевают, укладывая ребёнка спать:</vt:lpstr>
      <vt:lpstr>Перед обедом приговаривают:</vt:lpstr>
      <vt:lpstr>«В потешках, песенках – справедливо замечает Л.Н.Павлова, - отражена сущность раннего детства: видеть мир таким, каким он предстаёт перед взором малютки – без лукавства и фальши.</vt:lpstr>
      <vt:lpstr>Влияние небольших по объёму произведений устного творчества характерно для дошкольного возраста.</vt:lpstr>
      <vt:lpstr>Ненавязчиво, без грубого дидактизма народные песенки, потешки, пестушки народные игрушки  учат ребёнка тому, что от него ожидают:</vt:lpstr>
      <vt:lpstr>Образы этих фольклорных произведений взяты из жизни, конкретны и содержательны и потому могут служить приобщением детей к истокам собственной культуры. Поскольку в них мы находим элементы крестьянского быта:</vt:lpstr>
      <vt:lpstr>Ценность фольклорных произведений обуславливается их высокой интонационной выразительностью.</vt:lpstr>
      <vt:lpstr>С их помощью, возможно развивать фонематический слух, так как они используют звукосочетание -</vt:lpstr>
      <vt:lpstr>Практическая часть.</vt:lpstr>
      <vt:lpstr>Шутки, потешки, прибаутки</vt:lpstr>
      <vt:lpstr>Шутки , потешки, прибаутки</vt:lpstr>
      <vt:lpstr>Шутки, потешки, прибаутки</vt:lpstr>
      <vt:lpstr>Потешки, прибаутки</vt:lpstr>
      <vt:lpstr>Заключение.                                                    Знакомство с народными песенками, пестушками, шутками и прибаутками и народными игрушками.</vt:lpstr>
      <vt:lpstr>Список использованной литературы:</vt:lpstr>
      <vt:lpstr>Слайд 28</vt:lpstr>
      <vt:lpstr>Мастер – класс подготовила:</vt:lpstr>
      <vt:lpstr>Слайд 30</vt:lpstr>
    </vt:vector>
  </TitlesOfParts>
  <Company>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zaevu</cp:lastModifiedBy>
  <cp:revision>54</cp:revision>
  <dcterms:created xsi:type="dcterms:W3CDTF">2004-01-04T23:27:52Z</dcterms:created>
  <dcterms:modified xsi:type="dcterms:W3CDTF">2018-05-10T13:38:49Z</dcterms:modified>
</cp:coreProperties>
</file>